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44098" y="2500306"/>
            <a:ext cx="8305800" cy="10001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Қазақстан жаһандану </a:t>
            </a:r>
            <a:br>
              <a:rPr lang="ru-RU" b="1" dirty="0" err="1" smtClean="0"/>
            </a:br>
            <a:r>
              <a:rPr lang="ru-RU" b="1" dirty="0" err="1" smtClean="0"/>
              <a:t>дәуірінде.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14620"/>
            <a:ext cx="6858048" cy="3082449"/>
          </a:xfrm>
          <a:prstGeom prst="rect">
            <a:avLst/>
          </a:prstGeom>
        </p:spPr>
      </p:pic>
    </p:spTree>
  </p:cSld>
  <p:clrMapOvr>
    <a:masterClrMapping/>
  </p:clrMapOvr>
  <p:transition spd="slow"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Осы </a:t>
            </a:r>
            <a:r>
              <a:rPr lang="ru-RU" dirty="0" err="1" smtClean="0"/>
              <a:t>заманғы әлем жаһандану кезеңін адамзаттың біртұтас ақпарат және коммуникациялар</a:t>
            </a:r>
            <a:r>
              <a:rPr lang="ru-RU" dirty="0" smtClean="0"/>
              <a:t> </a:t>
            </a:r>
            <a:r>
              <a:rPr lang="ru-RU" dirty="0" err="1" smtClean="0"/>
              <a:t>кеңістігінде жан-жақты бірігу</a:t>
            </a:r>
            <a:r>
              <a:rPr lang="ru-RU" dirty="0" smtClean="0"/>
              <a:t>, </a:t>
            </a:r>
            <a:r>
              <a:rPr lang="ru-RU" dirty="0" err="1" smtClean="0"/>
              <a:t>бүкіл планетаның біртұтас экономикалық рыногқа айналуы</a:t>
            </a:r>
            <a:r>
              <a:rPr lang="ru-RU" dirty="0" smtClean="0"/>
              <a:t> </a:t>
            </a:r>
            <a:r>
              <a:rPr lang="ru-RU" dirty="0" err="1" smtClean="0"/>
              <a:t>дәуірін бастан</a:t>
            </a:r>
            <a:r>
              <a:rPr lang="ru-RU" dirty="0" smtClean="0"/>
              <a:t> </a:t>
            </a:r>
            <a:r>
              <a:rPr lang="ru-RU" dirty="0" err="1" smtClean="0"/>
              <a:t>кешуде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Жаһандық қоғам әлдеқайда ашық </a:t>
            </a:r>
            <a:r>
              <a:rPr lang="ru-RU" dirty="0" smtClean="0"/>
              <a:t>бола </a:t>
            </a:r>
            <a:r>
              <a:rPr lang="ru-RU" dirty="0" err="1" smtClean="0"/>
              <a:t>түсуде</a:t>
            </a:r>
            <a:r>
              <a:rPr lang="ru-RU" dirty="0" smtClean="0"/>
              <a:t>: </a:t>
            </a:r>
            <a:r>
              <a:rPr lang="ru-RU" dirty="0" err="1" smtClean="0"/>
              <a:t>капиталдың</a:t>
            </a:r>
            <a:r>
              <a:rPr lang="ru-RU" dirty="0" smtClean="0"/>
              <a:t>, </a:t>
            </a:r>
            <a:r>
              <a:rPr lang="ru-RU" dirty="0" err="1" smtClean="0"/>
              <a:t>қаржылардың</a:t>
            </a:r>
            <a:r>
              <a:rPr lang="ru-RU" dirty="0" smtClean="0"/>
              <a:t>, </a:t>
            </a:r>
            <a:r>
              <a:rPr lang="ru-RU" dirty="0" err="1" smtClean="0"/>
              <a:t>адамдардың</a:t>
            </a:r>
            <a:r>
              <a:rPr lang="ru-RU" dirty="0" smtClean="0"/>
              <a:t>, </a:t>
            </a:r>
            <a:r>
              <a:rPr lang="ru-RU" dirty="0" err="1" smtClean="0"/>
              <a:t>ақпараттың еркін</a:t>
            </a:r>
            <a:r>
              <a:rPr lang="ru-RU" dirty="0" smtClean="0"/>
              <a:t> </a:t>
            </a:r>
            <a:r>
              <a:rPr lang="ru-RU" dirty="0" err="1" smtClean="0"/>
              <a:t>қозғалысы </a:t>
            </a:r>
            <a:r>
              <a:rPr lang="ru-RU" dirty="0" smtClean="0"/>
              <a:t>осы </a:t>
            </a:r>
            <a:r>
              <a:rPr lang="ru-RU" dirty="0" err="1" smtClean="0"/>
              <a:t>заманғы </a:t>
            </a:r>
            <a:r>
              <a:rPr lang="ru-RU" dirty="0" smtClean="0"/>
              <a:t>«</a:t>
            </a:r>
            <a:r>
              <a:rPr lang="ru-RU" dirty="0" err="1" smtClean="0"/>
              <a:t>шекараларсыз</a:t>
            </a:r>
            <a:r>
              <a:rPr lang="ru-RU" dirty="0" smtClean="0"/>
              <a:t> </a:t>
            </a:r>
            <a:r>
              <a:rPr lang="ru-RU" dirty="0" err="1" smtClean="0"/>
              <a:t>әлем</a:t>
            </a:r>
            <a:r>
              <a:rPr lang="ru-RU" dirty="0" smtClean="0"/>
              <a:t>» </a:t>
            </a:r>
            <a:r>
              <a:rPr lang="ru-RU" dirty="0" err="1" smtClean="0"/>
              <a:t>тұжырымдамасының негізіне</a:t>
            </a:r>
            <a:r>
              <a:rPr lang="ru-RU" dirty="0" smtClean="0"/>
              <a:t> </a:t>
            </a:r>
            <a:r>
              <a:rPr lang="ru-RU" dirty="0" err="1" smtClean="0"/>
              <a:t>айналды</a:t>
            </a:r>
            <a:r>
              <a:rPr lang="ru-RU" dirty="0" smtClean="0"/>
              <a:t>.</a:t>
            </a:r>
          </a:p>
          <a:p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Жаһандануға қандай факторлар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жәрдемдесуде?</a:t>
            </a: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29784" y="2285992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714884"/>
            <a:ext cx="7072362" cy="1714500"/>
          </a:xfrm>
          <a:prstGeom prst="rect">
            <a:avLst/>
          </a:prstGeom>
        </p:spPr>
      </p:pic>
    </p:spTree>
  </p:cSld>
  <p:clrMapOvr>
    <a:masterClrMapping/>
  </p:clrMapOvr>
  <p:transition spd="slow" advTm="15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кезекте</a:t>
            </a:r>
            <a:r>
              <a:rPr lang="ru-RU" dirty="0" smtClean="0"/>
              <a:t>, </a:t>
            </a:r>
            <a:r>
              <a:rPr lang="ru-RU" dirty="0" err="1" smtClean="0"/>
              <a:t>бұл тараулардың елдер</a:t>
            </a:r>
            <a:r>
              <a:rPr lang="ru-RU" dirty="0" smtClean="0"/>
              <a:t> мен экономика сектор-лары </a:t>
            </a:r>
            <a:r>
              <a:rPr lang="ru-RU" dirty="0" err="1" smtClean="0"/>
              <a:t>арасындағы қозғалысы</a:t>
            </a:r>
            <a:r>
              <a:rPr lang="ru-RU" dirty="0" smtClean="0"/>
              <a:t>. </a:t>
            </a:r>
            <a:r>
              <a:rPr lang="ru-RU" dirty="0" err="1" smtClean="0"/>
              <a:t>Сауда-саттықты өрістету экономи-каның дамуы</a:t>
            </a:r>
            <a:r>
              <a:rPr lang="ru-RU" dirty="0" smtClean="0"/>
              <a:t> мен </a:t>
            </a:r>
            <a:r>
              <a:rPr lang="ru-RU" dirty="0" err="1" smtClean="0"/>
              <a:t>өсуі үшін стратегиялық тұрғыда қажет</a:t>
            </a:r>
            <a:r>
              <a:rPr lang="ru-RU" dirty="0" smtClean="0"/>
              <a:t>. </a:t>
            </a:r>
            <a:r>
              <a:rPr lang="ru-RU" dirty="0" err="1" smtClean="0"/>
              <a:t>Жаһан-дану жолындағы екінші</a:t>
            </a:r>
            <a:r>
              <a:rPr lang="ru-RU" dirty="0" smtClean="0"/>
              <a:t> </a:t>
            </a:r>
            <a:r>
              <a:rPr lang="ru-RU" dirty="0" err="1" smtClean="0"/>
              <a:t>қадам капиталдардың еркін</a:t>
            </a:r>
            <a:r>
              <a:rPr lang="ru-RU" dirty="0" smtClean="0"/>
              <a:t> </a:t>
            </a:r>
            <a:r>
              <a:rPr lang="ru-RU" dirty="0" err="1" smtClean="0"/>
              <a:t>қозғалысы.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соңғы </a:t>
            </a:r>
            <a:r>
              <a:rPr lang="ru-RU" dirty="0" smtClean="0"/>
              <a:t>20-жылдарда </a:t>
            </a:r>
            <a:r>
              <a:rPr lang="ru-RU" dirty="0" err="1" smtClean="0"/>
              <a:t>дамушы</a:t>
            </a:r>
            <a:r>
              <a:rPr lang="ru-RU" dirty="0" smtClean="0"/>
              <a:t> </a:t>
            </a:r>
            <a:r>
              <a:rPr lang="ru-RU" dirty="0" err="1" smtClean="0"/>
              <a:t>елдерге</a:t>
            </a:r>
            <a:r>
              <a:rPr lang="ru-RU" dirty="0" smtClean="0"/>
              <a:t>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шетелдік</a:t>
            </a:r>
            <a:r>
              <a:rPr lang="ru-RU" dirty="0" smtClean="0"/>
              <a:t> </a:t>
            </a:r>
            <a:r>
              <a:rPr lang="ru-RU" dirty="0" err="1" smtClean="0"/>
              <a:t>инвестициялардың ағыны жүздеген есе</a:t>
            </a:r>
            <a:r>
              <a:rPr lang="ru-RU" dirty="0" smtClean="0"/>
              <a:t> </a:t>
            </a:r>
            <a:r>
              <a:rPr lang="ru-RU" dirty="0" err="1" smtClean="0"/>
              <a:t>өсті</a:t>
            </a:r>
            <a:r>
              <a:rPr lang="ru-RU" dirty="0" smtClean="0"/>
              <a:t>. </a:t>
            </a:r>
            <a:r>
              <a:rPr lang="ru-RU" dirty="0" err="1" smtClean="0"/>
              <a:t>Үшіншіден, адам-дардың кедергісіз</a:t>
            </a:r>
            <a:r>
              <a:rPr lang="ru-RU" dirty="0" smtClean="0"/>
              <a:t> </a:t>
            </a:r>
            <a:r>
              <a:rPr lang="ru-RU" dirty="0" err="1" smtClean="0"/>
              <a:t>қозғалысы.</a:t>
            </a:r>
            <a:r>
              <a:rPr lang="ru-RU" dirty="0" smtClean="0"/>
              <a:t> </a:t>
            </a:r>
            <a:r>
              <a:rPr lang="ru-RU" dirty="0" err="1" smtClean="0"/>
              <a:t>Бүгінде әлемде елеулі</a:t>
            </a:r>
            <a:r>
              <a:rPr lang="ru-RU" dirty="0" smtClean="0"/>
              <a:t> </a:t>
            </a:r>
            <a:r>
              <a:rPr lang="ru-RU" dirty="0" err="1" smtClean="0"/>
              <a:t>көші-қон өзгерістері жүріп жатыр</a:t>
            </a:r>
            <a:r>
              <a:rPr lang="ru-RU" dirty="0" smtClean="0"/>
              <a:t>, </a:t>
            </a:r>
            <a:r>
              <a:rPr lang="ru-RU" dirty="0" err="1" smtClean="0"/>
              <a:t>Батыс</a:t>
            </a:r>
            <a:r>
              <a:rPr lang="ru-RU" dirty="0" smtClean="0"/>
              <a:t> </a:t>
            </a:r>
            <a:r>
              <a:rPr lang="ru-RU" dirty="0" err="1" smtClean="0"/>
              <a:t>елдерінде</a:t>
            </a:r>
            <a:r>
              <a:rPr lang="ru-RU" dirty="0" smtClean="0"/>
              <a:t>, </a:t>
            </a:r>
            <a:r>
              <a:rPr lang="ru-RU" dirty="0" err="1" smtClean="0"/>
              <a:t>әсіресе Еуропалық Одаққа, АҚШ-қа, Канадаға мигранттар</a:t>
            </a:r>
            <a:r>
              <a:rPr lang="ru-RU" dirty="0" smtClean="0"/>
              <a:t> </a:t>
            </a:r>
            <a:r>
              <a:rPr lang="ru-RU" dirty="0" err="1" smtClean="0"/>
              <a:t>ағыны күшейді.</a:t>
            </a:r>
            <a:r>
              <a:rPr lang="ru-RU" dirty="0" smtClean="0"/>
              <a:t> </a:t>
            </a:r>
            <a:r>
              <a:rPr lang="ru-RU" dirty="0" err="1" smtClean="0"/>
              <a:t>Төртінші-ден, жаһандану факторларының бірі</a:t>
            </a:r>
            <a:r>
              <a:rPr lang="ru-RU" dirty="0" smtClean="0"/>
              <a:t> </a:t>
            </a:r>
            <a:r>
              <a:rPr lang="ru-RU" dirty="0" err="1" smtClean="0"/>
              <a:t>халықаралық </a:t>
            </a:r>
            <a:r>
              <a:rPr lang="ru-RU" dirty="0" smtClean="0"/>
              <a:t>валюта </a:t>
            </a:r>
            <a:r>
              <a:rPr lang="ru-RU" dirty="0" err="1" smtClean="0"/>
              <a:t>рыногтарындағы валюталық операциялардың серпінді</a:t>
            </a:r>
            <a:r>
              <a:rPr lang="ru-RU" dirty="0" smtClean="0"/>
              <a:t>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Әлемдік </a:t>
            </a:r>
            <a:r>
              <a:rPr lang="ru-RU" dirty="0" smtClean="0"/>
              <a:t>валюта </a:t>
            </a:r>
            <a:r>
              <a:rPr lang="ru-RU" dirty="0" err="1" smtClean="0"/>
              <a:t>жүйесі үш революцияны</a:t>
            </a:r>
            <a:r>
              <a:rPr lang="ru-RU" dirty="0" smtClean="0"/>
              <a:t>: </a:t>
            </a:r>
            <a:r>
              <a:rPr lang="ru-RU" dirty="0" err="1" smtClean="0"/>
              <a:t>реттеудің алынып</a:t>
            </a:r>
            <a:r>
              <a:rPr lang="ru-RU" dirty="0" smtClean="0"/>
              <a:t> </a:t>
            </a:r>
            <a:r>
              <a:rPr lang="ru-RU" dirty="0" err="1" smtClean="0"/>
              <a:t>тасталуын</a:t>
            </a:r>
            <a:r>
              <a:rPr lang="ru-RU" dirty="0" smtClean="0"/>
              <a:t>, </a:t>
            </a:r>
            <a:r>
              <a:rPr lang="ru-RU" dirty="0" err="1" smtClean="0"/>
              <a:t>интернационалдануды</a:t>
            </a:r>
            <a:r>
              <a:rPr lang="ru-RU" dirty="0" smtClean="0"/>
              <a:t> </a:t>
            </a:r>
            <a:r>
              <a:rPr lang="ru-RU" dirty="0" err="1" smtClean="0"/>
              <a:t>және инновацияны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мезгілде</a:t>
            </a:r>
            <a:r>
              <a:rPr lang="ru-RU" dirty="0" smtClean="0"/>
              <a:t> </a:t>
            </a:r>
            <a:r>
              <a:rPr lang="ru-RU" dirty="0" err="1" smtClean="0"/>
              <a:t>бастан</a:t>
            </a:r>
            <a:r>
              <a:rPr lang="ru-RU" dirty="0" smtClean="0"/>
              <a:t> </a:t>
            </a:r>
            <a:r>
              <a:rPr lang="ru-RU" dirty="0" err="1" smtClean="0"/>
              <a:t>кешті</a:t>
            </a:r>
            <a:r>
              <a:rPr lang="ru-RU" dirty="0" smtClean="0"/>
              <a:t>. </a:t>
            </a:r>
            <a:r>
              <a:rPr lang="ru-RU" dirty="0" err="1" smtClean="0"/>
              <a:t>Бесіншіден</a:t>
            </a:r>
            <a:r>
              <a:rPr lang="ru-RU" dirty="0" smtClean="0"/>
              <a:t>, </a:t>
            </a:r>
            <a:r>
              <a:rPr lang="ru-RU" dirty="0" err="1" smtClean="0"/>
              <a:t>ақпараттың, интеллектуалдық өнім </a:t>
            </a:r>
            <a:r>
              <a:rPr lang="ru-RU" dirty="0" smtClean="0"/>
              <a:t>мен </a:t>
            </a:r>
            <a:r>
              <a:rPr lang="ru-RU" dirty="0" err="1" smtClean="0"/>
              <a:t>идеялардың еркін</a:t>
            </a:r>
            <a:r>
              <a:rPr lang="ru-RU" dirty="0" smtClean="0"/>
              <a:t> </a:t>
            </a:r>
            <a:r>
              <a:rPr lang="ru-RU" dirty="0" err="1" smtClean="0"/>
              <a:t>қозғалысы жаһандану факторларының бірі</a:t>
            </a:r>
            <a:r>
              <a:rPr lang="ru-RU" dirty="0" smtClean="0"/>
              <a:t> </a:t>
            </a:r>
            <a:r>
              <a:rPr lang="ru-RU" dirty="0" err="1" smtClean="0"/>
              <a:t>және салдары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Интернеттің, электрондық поштаның, халықаралық </a:t>
            </a:r>
            <a:r>
              <a:rPr lang="ru-RU" dirty="0" smtClean="0"/>
              <a:t>телефон </a:t>
            </a:r>
            <a:r>
              <a:rPr lang="ru-RU" dirty="0" err="1" smtClean="0"/>
              <a:t>қызметтерінің</a:t>
            </a:r>
            <a:r>
              <a:rPr lang="ru-RU" dirty="0" smtClean="0"/>
              <a:t>, </a:t>
            </a:r>
            <a:r>
              <a:rPr lang="ru-RU" dirty="0" err="1" smtClean="0"/>
              <a:t>ұялы телефон</a:t>
            </a:r>
            <a:r>
              <a:rPr lang="ru-RU" dirty="0" smtClean="0"/>
              <a:t> мен </a:t>
            </a:r>
            <a:r>
              <a:rPr lang="ru-RU" dirty="0" err="1" smtClean="0"/>
              <a:t>электрондық конференциялардың қарай дүние әлдеқайда өзара байланысты</a:t>
            </a:r>
            <a:r>
              <a:rPr lang="ru-RU" dirty="0" smtClean="0"/>
              <a:t> бола </a:t>
            </a:r>
            <a:r>
              <a:rPr lang="ru-RU" dirty="0" err="1" smtClean="0"/>
              <a:t>түсті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44098" y="2071678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8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/>
          <a:lstStyle/>
          <a:p>
            <a:r>
              <a:rPr lang="ru-RU" dirty="0" err="1" smtClean="0"/>
              <a:t>Өзіміздің алдымызға стратегиялық міндет</a:t>
            </a:r>
            <a:r>
              <a:rPr lang="ru-RU" dirty="0" smtClean="0"/>
              <a:t> - </a:t>
            </a:r>
            <a:r>
              <a:rPr lang="ru-RU" dirty="0" err="1" smtClean="0"/>
              <a:t>таяудағы </a:t>
            </a:r>
            <a:r>
              <a:rPr lang="ru-RU" dirty="0" smtClean="0"/>
              <a:t>10 </a:t>
            </a:r>
            <a:r>
              <a:rPr lang="ru-RU" dirty="0" err="1" smtClean="0"/>
              <a:t>жылда</a:t>
            </a:r>
            <a:r>
              <a:rPr lang="ru-RU" dirty="0" smtClean="0"/>
              <a:t> </a:t>
            </a:r>
            <a:r>
              <a:rPr lang="ru-RU" dirty="0" err="1" smtClean="0"/>
              <a:t>елімізді</a:t>
            </a:r>
            <a:r>
              <a:rPr lang="ru-RU" dirty="0" smtClean="0"/>
              <a:t> </a:t>
            </a:r>
            <a:r>
              <a:rPr lang="ru-RU" dirty="0" err="1" smtClean="0"/>
              <a:t>әлемнің бәсекеге барынша</a:t>
            </a:r>
            <a:r>
              <a:rPr lang="ru-RU" dirty="0" smtClean="0"/>
              <a:t> </a:t>
            </a:r>
            <a:r>
              <a:rPr lang="ru-RU" dirty="0" err="1" smtClean="0"/>
              <a:t>қабілетті </a:t>
            </a:r>
            <a:r>
              <a:rPr lang="ru-RU" dirty="0" smtClean="0"/>
              <a:t>50 </a:t>
            </a:r>
            <a:r>
              <a:rPr lang="ru-RU" dirty="0" err="1" smtClean="0"/>
              <a:t>елінің қатарына шығару міндетін</a:t>
            </a:r>
            <a:r>
              <a:rPr lang="ru-RU" dirty="0" smtClean="0"/>
              <a:t> </a:t>
            </a:r>
            <a:r>
              <a:rPr lang="ru-RU" dirty="0" err="1" smtClean="0"/>
              <a:t>қоя отырып</a:t>
            </a:r>
            <a:r>
              <a:rPr lang="ru-RU" dirty="0" smtClean="0"/>
              <a:t>,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ғылым </a:t>
            </a:r>
            <a:r>
              <a:rPr lang="ru-RU" dirty="0" smtClean="0"/>
              <a:t>мен </a:t>
            </a:r>
            <a:r>
              <a:rPr lang="ru-RU" dirty="0" err="1" smtClean="0"/>
              <a:t>технологияларды</a:t>
            </a:r>
            <a:r>
              <a:rPr lang="ru-RU" dirty="0" smtClean="0"/>
              <a:t> </a:t>
            </a:r>
            <a:r>
              <a:rPr lang="ru-RU" dirty="0" err="1" smtClean="0"/>
              <a:t>дамытудың</a:t>
            </a:r>
            <a:r>
              <a:rPr lang="ru-RU" dirty="0" smtClean="0"/>
              <a:t>,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беруді</a:t>
            </a:r>
            <a:r>
              <a:rPr lang="ru-RU" dirty="0" smtClean="0"/>
              <a:t> </a:t>
            </a:r>
            <a:r>
              <a:rPr lang="ru-RU" dirty="0" err="1" smtClean="0"/>
              <a:t>дамытудың жаһандық үрдістерін жіті</a:t>
            </a:r>
            <a:r>
              <a:rPr lang="ru-RU" dirty="0" smtClean="0"/>
              <a:t> </a:t>
            </a:r>
            <a:r>
              <a:rPr lang="ru-RU" dirty="0" err="1" smtClean="0"/>
              <a:t>назарда</a:t>
            </a:r>
            <a:r>
              <a:rPr lang="ru-RU" dirty="0" smtClean="0"/>
              <a:t> </a:t>
            </a:r>
            <a:r>
              <a:rPr lang="ru-RU" dirty="0" err="1" smtClean="0"/>
              <a:t>ұстауға тиіспіз</a:t>
            </a:r>
            <a:r>
              <a:rPr lang="ru-RU" dirty="0" smtClean="0"/>
              <a:t>.</a:t>
            </a:r>
          </a:p>
          <a:p>
            <a:endParaRPr lang="ru-RU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</a:rPr>
              <a:t>Бұл үрдістер қандай екен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44098" y="2643182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Tm="15000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3438" y="285728"/>
            <a:ext cx="4086196" cy="6072230"/>
          </a:xfrm>
        </p:spPr>
        <p:txBody>
          <a:bodyPr>
            <a:normAutofit/>
          </a:bodyPr>
          <a:lstStyle/>
          <a:p>
            <a:r>
              <a:rPr lang="ru-RU" dirty="0" err="1" smtClean="0"/>
              <a:t>Әлемдік деңгейдегі өте маңызды технологиялар</a:t>
            </a:r>
            <a:r>
              <a:rPr lang="ru-RU" dirty="0" smtClean="0"/>
              <a:t> </a:t>
            </a:r>
            <a:r>
              <a:rPr lang="ru-RU" dirty="0" err="1" smtClean="0"/>
              <a:t>шоғырына ақпараттық-коммуникациялық технологиялар</a:t>
            </a:r>
            <a:r>
              <a:rPr lang="ru-RU" dirty="0" smtClean="0"/>
              <a:t>, </a:t>
            </a:r>
            <a:r>
              <a:rPr lang="ru-RU" dirty="0" err="1" smtClean="0"/>
              <a:t>қасиеттері алдын</a:t>
            </a:r>
            <a:r>
              <a:rPr lang="ru-RU" dirty="0" smtClean="0"/>
              <a:t> ала </a:t>
            </a:r>
            <a:r>
              <a:rPr lang="ru-RU" dirty="0" err="1" smtClean="0"/>
              <a:t>белгіленген</a:t>
            </a:r>
            <a:r>
              <a:rPr lang="ru-RU" dirty="0" smtClean="0"/>
              <a:t> </a:t>
            </a:r>
            <a:r>
              <a:rPr lang="ru-RU" dirty="0" err="1" smtClean="0"/>
              <a:t>жаңа материалдардың алынуы</a:t>
            </a:r>
            <a:r>
              <a:rPr lang="ru-RU" dirty="0" smtClean="0"/>
              <a:t>, </a:t>
            </a:r>
            <a:r>
              <a:rPr lang="ru-RU" dirty="0" err="1" smtClean="0"/>
              <a:t>биотехнологиялар</a:t>
            </a:r>
            <a:r>
              <a:rPr lang="ru-RU" dirty="0" smtClean="0"/>
              <a:t>, энергия </a:t>
            </a:r>
            <a:r>
              <a:rPr lang="ru-RU" dirty="0" err="1" smtClean="0"/>
              <a:t>үнемдеу</a:t>
            </a:r>
            <a:r>
              <a:rPr lang="ru-RU" dirty="0" smtClean="0"/>
              <a:t>, </a:t>
            </a:r>
            <a:r>
              <a:rPr lang="ru-RU" dirty="0" err="1" smtClean="0"/>
              <a:t>энергияның баламалы</a:t>
            </a:r>
            <a:r>
              <a:rPr lang="ru-RU" dirty="0" smtClean="0"/>
              <a:t> </a:t>
            </a:r>
            <a:r>
              <a:rPr lang="ru-RU" dirty="0" err="1" smtClean="0"/>
              <a:t>көздерін жасау</a:t>
            </a:r>
            <a:r>
              <a:rPr lang="ru-RU" dirty="0" smtClean="0"/>
              <a:t> </a:t>
            </a:r>
            <a:r>
              <a:rPr lang="ru-RU" dirty="0" err="1" smtClean="0"/>
              <a:t>жатқызылады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1222" y="1571612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4286280" cy="5572164"/>
          </a:xfrm>
          <a:prstGeom prst="rect">
            <a:avLst/>
          </a:prstGeom>
        </p:spPr>
      </p:pic>
    </p:spTree>
  </p:cSld>
  <p:clrMapOvr>
    <a:masterClrMapping/>
  </p:clrMapOvr>
  <p:transition spd="slow" advTm="10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саласындағы жаһандану </a:t>
            </a:r>
            <a:r>
              <a:rPr lang="ru-RU" dirty="0" smtClean="0"/>
              <a:t>да </a:t>
            </a:r>
            <a:r>
              <a:rPr lang="ru-RU" dirty="0" err="1" smtClean="0"/>
              <a:t>бірқатар үрдістерімен сипатталады</a:t>
            </a:r>
            <a:r>
              <a:rPr lang="ru-RU" dirty="0" smtClean="0"/>
              <a:t>.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ақпараттық қоғамда құнның негізгі</a:t>
            </a:r>
            <a:r>
              <a:rPr lang="ru-RU" dirty="0" smtClean="0"/>
              <a:t> </a:t>
            </a:r>
            <a:r>
              <a:rPr lang="ru-RU" dirty="0" err="1" smtClean="0"/>
              <a:t>көзіне айналып</a:t>
            </a:r>
            <a:r>
              <a:rPr lang="ru-RU" dirty="0" smtClean="0"/>
              <a:t> </a:t>
            </a:r>
            <a:r>
              <a:rPr lang="ru-RU" dirty="0" err="1" smtClean="0"/>
              <a:t>барады</a:t>
            </a:r>
            <a:r>
              <a:rPr lang="ru-RU" dirty="0" smtClean="0"/>
              <a:t>.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ұғымының өзі өзгеруде және кеңеюде</a:t>
            </a:r>
            <a:r>
              <a:rPr lang="ru-RU" dirty="0" smtClean="0"/>
              <a:t>.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барған сайын</a:t>
            </a:r>
            <a:r>
              <a:rPr lang="ru-RU" dirty="0" smtClean="0"/>
              <a:t> </a:t>
            </a:r>
            <a:r>
              <a:rPr lang="ru-RU" dirty="0" err="1" smtClean="0"/>
              <a:t>көп ретте</a:t>
            </a:r>
            <a:r>
              <a:rPr lang="ru-RU" dirty="0" smtClean="0"/>
              <a:t> </a:t>
            </a:r>
            <a:r>
              <a:rPr lang="ru-RU" dirty="0" err="1" smtClean="0"/>
              <a:t>мектепте</a:t>
            </a:r>
            <a:r>
              <a:rPr lang="ru-RU" dirty="0" smtClean="0"/>
              <a:t> </a:t>
            </a:r>
            <a:r>
              <a:rPr lang="ru-RU" dirty="0" err="1" smtClean="0"/>
              <a:t>және тіпті</a:t>
            </a:r>
            <a:r>
              <a:rPr lang="ru-RU" dirty="0" smtClean="0"/>
              <a:t> </a:t>
            </a:r>
            <a:r>
              <a:rPr lang="ru-RU" dirty="0" err="1" smtClean="0"/>
              <a:t>жоғары оқу орнында</a:t>
            </a:r>
            <a:r>
              <a:rPr lang="ru-RU" dirty="0" smtClean="0"/>
              <a:t> </a:t>
            </a:r>
            <a:r>
              <a:rPr lang="ru-RU" dirty="0" err="1" smtClean="0"/>
              <a:t>оқумен бірдей</a:t>
            </a:r>
            <a:r>
              <a:rPr lang="ru-RU" dirty="0" smtClean="0"/>
              <a:t> </a:t>
            </a:r>
            <a:r>
              <a:rPr lang="ru-RU" dirty="0" err="1" smtClean="0"/>
              <a:t>түсінілуден қалады</a:t>
            </a:r>
            <a:r>
              <a:rPr lang="ru-RU" dirty="0" smtClean="0"/>
              <a:t>.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тұлғаны функ-ционалдық әзірлеу тұжырымдамасынан жеке</a:t>
            </a:r>
            <a:r>
              <a:rPr lang="ru-RU" dirty="0" smtClean="0"/>
              <a:t> </a:t>
            </a:r>
            <a:r>
              <a:rPr lang="ru-RU" dirty="0" err="1" smtClean="0"/>
              <a:t>тұлғаны дамыту</a:t>
            </a:r>
            <a:r>
              <a:rPr lang="ru-RU" dirty="0" smtClean="0"/>
              <a:t> </a:t>
            </a:r>
            <a:r>
              <a:rPr lang="ru-RU" dirty="0" err="1" smtClean="0"/>
              <a:t>тұ-жырымдамасына көшу жүріп жатыр</a:t>
            </a:r>
            <a:r>
              <a:rPr lang="ru-RU" dirty="0" smtClean="0"/>
              <a:t>. </a:t>
            </a:r>
            <a:r>
              <a:rPr lang="ru-RU" dirty="0" err="1" smtClean="0"/>
              <a:t>Ақыр соңында білім</a:t>
            </a:r>
            <a:r>
              <a:rPr lang="ru-RU" dirty="0" smtClean="0"/>
              <a:t> </a:t>
            </a:r>
            <a:r>
              <a:rPr lang="ru-RU" dirty="0" err="1" smtClean="0"/>
              <a:t>берудің халықаралық интеграциясы</a:t>
            </a:r>
            <a:r>
              <a:rPr lang="ru-RU" dirty="0" smtClean="0"/>
              <a:t> </a:t>
            </a:r>
            <a:r>
              <a:rPr lang="ru-RU" dirty="0" err="1" smtClean="0"/>
              <a:t>дамуда</a:t>
            </a:r>
            <a:r>
              <a:rPr lang="ru-RU" dirty="0" smtClean="0"/>
              <a:t>.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ұлттық басымдық категориясынан</a:t>
            </a:r>
            <a:r>
              <a:rPr lang="ru-RU" dirty="0" smtClean="0"/>
              <a:t> </a:t>
            </a:r>
            <a:r>
              <a:rPr lang="ru-RU" dirty="0" err="1" smtClean="0"/>
              <a:t>әлемдік басымдық категориясына</a:t>
            </a:r>
            <a:r>
              <a:rPr lang="ru-RU" dirty="0" smtClean="0"/>
              <a:t> </a:t>
            </a:r>
            <a:r>
              <a:rPr lang="ru-RU" dirty="0" err="1" smtClean="0"/>
              <a:t>өтуде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1222" y="2571744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5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Технологиялық тұрғыда дамыған елдерде</a:t>
            </a:r>
            <a:r>
              <a:rPr lang="ru-RU" dirty="0" smtClean="0"/>
              <a:t> </a:t>
            </a:r>
            <a:r>
              <a:rPr lang="ru-RU" dirty="0" err="1" smtClean="0"/>
              <a:t>ғылыми талдамалар</a:t>
            </a:r>
            <a:r>
              <a:rPr lang="ru-RU" dirty="0" smtClean="0"/>
              <a:t> </a:t>
            </a:r>
            <a:r>
              <a:rPr lang="ru-RU" dirty="0" err="1" smtClean="0"/>
              <a:t>жүйесінде маманды</a:t>
            </a:r>
            <a:r>
              <a:rPr lang="ru-RU" dirty="0" smtClean="0"/>
              <a:t> </a:t>
            </a:r>
            <a:r>
              <a:rPr lang="ru-RU" dirty="0" err="1" smtClean="0"/>
              <a:t>оқытумен ғана 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техника-лық, жаратылыстану</a:t>
            </a:r>
            <a:r>
              <a:rPr lang="ru-RU" dirty="0" smtClean="0"/>
              <a:t> </a:t>
            </a:r>
            <a:r>
              <a:rPr lang="ru-RU" dirty="0" err="1" smtClean="0"/>
              <a:t>және гуманитарлық ғылымдар саласында</a:t>
            </a:r>
            <a:r>
              <a:rPr lang="ru-RU" dirty="0" smtClean="0"/>
              <a:t> </a:t>
            </a:r>
            <a:r>
              <a:rPr lang="ru-RU" dirty="0" err="1" smtClean="0"/>
              <a:t>іргелі</a:t>
            </a:r>
            <a:r>
              <a:rPr lang="ru-RU" dirty="0" smtClean="0"/>
              <a:t> </a:t>
            </a:r>
            <a:r>
              <a:rPr lang="ru-RU" dirty="0" err="1" smtClean="0"/>
              <a:t>және қолданбалы зерттеулер</a:t>
            </a:r>
            <a:r>
              <a:rPr lang="ru-RU" dirty="0" smtClean="0"/>
              <a:t> </a:t>
            </a:r>
            <a:r>
              <a:rPr lang="ru-RU" dirty="0" err="1" smtClean="0"/>
              <a:t>жүргізумен айналысатын</a:t>
            </a:r>
            <a:r>
              <a:rPr lang="ru-RU" dirty="0" smtClean="0"/>
              <a:t> </a:t>
            </a:r>
            <a:r>
              <a:rPr lang="ru-RU" dirty="0" err="1" smtClean="0"/>
              <a:t>ғылыми кешендер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университеттер</a:t>
            </a:r>
            <a:r>
              <a:rPr lang="ru-RU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рөл атқарады.</a:t>
            </a:r>
            <a:r>
              <a:rPr lang="ru-RU" dirty="0" smtClean="0"/>
              <a:t> </a:t>
            </a:r>
            <a:r>
              <a:rPr lang="ru-RU" dirty="0" err="1" smtClean="0"/>
              <a:t>Қазақстанға индустриямен</a:t>
            </a:r>
            <a:r>
              <a:rPr lang="ru-RU" dirty="0" smtClean="0"/>
              <a:t> </a:t>
            </a:r>
            <a:r>
              <a:rPr lang="ru-RU" dirty="0" err="1" smtClean="0"/>
              <a:t>тығыз байланысты</a:t>
            </a:r>
            <a:r>
              <a:rPr lang="ru-RU" dirty="0" smtClean="0"/>
              <a:t>, </a:t>
            </a:r>
            <a:r>
              <a:rPr lang="ru-RU" dirty="0" err="1" smtClean="0"/>
              <a:t>қуатты білім</a:t>
            </a:r>
            <a:r>
              <a:rPr lang="ru-RU" dirty="0" smtClean="0"/>
              <a:t> беру,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және ғылыми-өндірістік кешендер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элиталық университеттер</a:t>
            </a:r>
            <a:r>
              <a:rPr lang="ru-RU" dirty="0" smtClean="0"/>
              <a:t> </a:t>
            </a:r>
            <a:r>
              <a:rPr lang="ru-RU" dirty="0" err="1" smtClean="0"/>
              <a:t>қажет.</a:t>
            </a:r>
            <a:r>
              <a:rPr lang="ru-RU" dirty="0" smtClean="0"/>
              <a:t> Осы </a:t>
            </a:r>
            <a:r>
              <a:rPr lang="ru-RU" dirty="0" err="1" smtClean="0"/>
              <a:t>тәжірибені 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Астанада</a:t>
            </a:r>
            <a:r>
              <a:rPr lang="ru-RU" dirty="0" smtClean="0"/>
              <a:t> </a:t>
            </a:r>
            <a:r>
              <a:rPr lang="ru-RU" dirty="0" err="1" smtClean="0"/>
              <a:t>халықаралық деңгейдегі жаңа </a:t>
            </a:r>
            <a:r>
              <a:rPr lang="ru-RU" dirty="0" smtClean="0"/>
              <a:t>университет </a:t>
            </a:r>
            <a:r>
              <a:rPr lang="ru-RU" dirty="0" err="1" smtClean="0"/>
              <a:t>құру туралы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қабылданды</a:t>
            </a:r>
            <a:r>
              <a:rPr lang="ru-RU" dirty="0" smtClean="0"/>
              <a:t>. </a:t>
            </a:r>
            <a:r>
              <a:rPr lang="ru-RU" dirty="0" err="1" smtClean="0"/>
              <a:t>Уақыт өте келе</a:t>
            </a:r>
            <a:r>
              <a:rPr lang="ru-RU" dirty="0" smtClean="0"/>
              <a:t> </a:t>
            </a:r>
            <a:r>
              <a:rPr lang="ru-RU" dirty="0" err="1" smtClean="0"/>
              <a:t>Алматыда</a:t>
            </a:r>
            <a:r>
              <a:rPr lang="ru-RU" dirty="0" smtClean="0"/>
              <a:t> да </a:t>
            </a:r>
            <a:r>
              <a:rPr lang="ru-RU" dirty="0" err="1" smtClean="0"/>
              <a:t>жаңа </a:t>
            </a:r>
            <a:r>
              <a:rPr lang="ru-RU" dirty="0" smtClean="0"/>
              <a:t>университет </a:t>
            </a:r>
            <a:r>
              <a:rPr lang="ru-RU" dirty="0" err="1" smtClean="0"/>
              <a:t>құру жоспары</a:t>
            </a:r>
            <a:r>
              <a:rPr lang="ru-RU" dirty="0" smtClean="0"/>
              <a:t> бар. </a:t>
            </a:r>
            <a:r>
              <a:rPr lang="ru-RU" dirty="0" err="1" smtClean="0"/>
              <a:t>Елдің осындай</a:t>
            </a:r>
            <a:r>
              <a:rPr lang="ru-RU" dirty="0" smtClean="0"/>
              <a:t> </a:t>
            </a:r>
            <a:r>
              <a:rPr lang="ru-RU" dirty="0" err="1" smtClean="0"/>
              <a:t>деңгейге көтерілуге қабілетті қазіргі </a:t>
            </a:r>
            <a:r>
              <a:rPr lang="ru-RU" dirty="0" smtClean="0"/>
              <a:t>бар аса </a:t>
            </a:r>
            <a:r>
              <a:rPr lang="ru-RU" dirty="0" err="1" smtClean="0"/>
              <a:t>университеттердің әлеуетін зерттеу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Біздің университеттердің құрылымында </a:t>
            </a:r>
            <a:r>
              <a:rPr lang="ru-RU" dirty="0" smtClean="0"/>
              <a:t>химия, физика, </a:t>
            </a:r>
            <a:r>
              <a:rPr lang="ru-RU" dirty="0" err="1" smtClean="0"/>
              <a:t>химиялық </a:t>
            </a:r>
            <a:r>
              <a:rPr lang="ru-RU" dirty="0" smtClean="0"/>
              <a:t>технология, экономика </a:t>
            </a:r>
            <a:r>
              <a:rPr lang="ru-RU" dirty="0" err="1" smtClean="0"/>
              <a:t>саласындағы жоғарғы білікті</a:t>
            </a:r>
            <a:r>
              <a:rPr lang="ru-RU" dirty="0" smtClean="0"/>
              <a:t> </a:t>
            </a:r>
            <a:r>
              <a:rPr lang="ru-RU" dirty="0" err="1" smtClean="0"/>
              <a:t>мамандар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. </a:t>
            </a:r>
            <a:r>
              <a:rPr lang="ru-RU" dirty="0" err="1" smtClean="0"/>
              <a:t>Мамандардың осындай</a:t>
            </a:r>
            <a:r>
              <a:rPr lang="ru-RU" dirty="0" smtClean="0"/>
              <a:t> </a:t>
            </a:r>
            <a:r>
              <a:rPr lang="ru-RU" dirty="0" err="1" smtClean="0"/>
              <a:t>байланысы</a:t>
            </a:r>
            <a:r>
              <a:rPr lang="ru-RU" dirty="0" smtClean="0"/>
              <a:t> Массачусетс, Калифорния </a:t>
            </a:r>
            <a:r>
              <a:rPr lang="ru-RU" dirty="0" err="1" smtClean="0"/>
              <a:t>және </a:t>
            </a:r>
            <a:r>
              <a:rPr lang="ru-RU" dirty="0" smtClean="0"/>
              <a:t>Токио </a:t>
            </a:r>
            <a:r>
              <a:rPr lang="ru-RU" dirty="0" err="1" smtClean="0"/>
              <a:t>институттарының әлемдегі үздік инсти-туттарға айналуына</a:t>
            </a:r>
            <a:r>
              <a:rPr lang="ru-RU" dirty="0" smtClean="0"/>
              <a:t> </a:t>
            </a:r>
            <a:r>
              <a:rPr lang="ru-RU" dirty="0" err="1" smtClean="0"/>
              <a:t>мүмкіндік берді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29784" y="1928802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8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429024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Барлық жоғары оқу орындарында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математикалық бағыттағы қолданбалы кафедраларда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дәріс 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беру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деңгейін сапалық тұрғыда өзгерту керек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Мәліметтерді талдаудың математикалық әдістерін бәрі 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 –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инженерлер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экономистер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заңгерлер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құрылысшылар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мемлекет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қайраткерлері меңгеруі тиіс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Әлемдік 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практика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көрсеткеніндей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кадрлардың математикалық әзірлігінің жоғары деңгейі барлық салаларда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сапалық секірісті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қамтамасыз етеді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29784" y="1857364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4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2819400"/>
          </a:xfrm>
          <a:prstGeom prst="rect">
            <a:avLst/>
          </a:prstGeom>
        </p:spPr>
      </p:pic>
    </p:spTree>
  </p:cSld>
  <p:clrMapOvr>
    <a:masterClrMapping/>
  </p:clrMapOvr>
  <p:transition spd="slow" advTm="13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43504" y="285728"/>
            <a:ext cx="3543296" cy="621510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Білімді</a:t>
            </a:r>
            <a:r>
              <a:rPr lang="ru-RU" dirty="0" smtClean="0"/>
              <a:t>, </a:t>
            </a:r>
            <a:r>
              <a:rPr lang="ru-RU" dirty="0" err="1" smtClean="0"/>
              <a:t>салауатты</a:t>
            </a:r>
            <a:r>
              <a:rPr lang="ru-RU" dirty="0" smtClean="0"/>
              <a:t> </a:t>
            </a:r>
            <a:r>
              <a:rPr lang="ru-RU" dirty="0" err="1" smtClean="0"/>
              <a:t>адамдар</a:t>
            </a:r>
            <a:r>
              <a:rPr lang="ru-RU" dirty="0" smtClean="0"/>
              <a:t> – </a:t>
            </a:r>
            <a:r>
              <a:rPr lang="ru-RU" dirty="0" err="1" smtClean="0"/>
              <a:t>бұл </a:t>
            </a:r>
            <a:r>
              <a:rPr lang="ru-RU" dirty="0" smtClean="0"/>
              <a:t>ХХІ </a:t>
            </a:r>
            <a:r>
              <a:rPr lang="ru-RU" dirty="0" err="1" smtClean="0"/>
              <a:t>ғасырда адамзат</a:t>
            </a:r>
            <a:r>
              <a:rPr lang="ru-RU" dirty="0" smtClean="0"/>
              <a:t> </a:t>
            </a:r>
            <a:r>
              <a:rPr lang="ru-RU" dirty="0" err="1" smtClean="0"/>
              <a:t>дамуының негізгі</a:t>
            </a:r>
            <a:r>
              <a:rPr lang="ru-RU" dirty="0" smtClean="0"/>
              <a:t> </a:t>
            </a:r>
            <a:r>
              <a:rPr lang="ru-RU" dirty="0" err="1" smtClean="0"/>
              <a:t>қозғаушы күші</a:t>
            </a:r>
            <a:r>
              <a:rPr lang="ru-RU" dirty="0" smtClean="0"/>
              <a:t>. </a:t>
            </a:r>
            <a:r>
              <a:rPr lang="ru-RU" dirty="0" err="1" smtClean="0"/>
              <a:t>Реформалардың алдыңғы шебінде</a:t>
            </a:r>
            <a:r>
              <a:rPr lang="ru-RU" dirty="0" smtClean="0"/>
              <a:t> </a:t>
            </a:r>
            <a:r>
              <a:rPr lang="ru-RU" dirty="0" err="1" smtClean="0"/>
              <a:t>жастар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, </a:t>
            </a:r>
            <a:r>
              <a:rPr lang="ru-RU" dirty="0" err="1" smtClean="0"/>
              <a:t>нақ </a:t>
            </a:r>
            <a:r>
              <a:rPr lang="ru-RU" dirty="0" smtClean="0"/>
              <a:t>осы </a:t>
            </a:r>
            <a:r>
              <a:rPr lang="ru-RU" dirty="0" err="1" smtClean="0"/>
              <a:t>жастардың күш-жігерімен бастамашылдығы</a:t>
            </a:r>
            <a:r>
              <a:rPr lang="ru-RU" dirty="0" smtClean="0"/>
              <a:t>, </a:t>
            </a:r>
            <a:r>
              <a:rPr lang="ru-RU" dirty="0" err="1" smtClean="0"/>
              <a:t>олардың болашаққа ұмтылысын көп ретте</a:t>
            </a:r>
            <a:r>
              <a:rPr lang="ru-RU" dirty="0" smtClean="0"/>
              <a:t> </a:t>
            </a:r>
            <a:r>
              <a:rPr lang="ru-RU" dirty="0" err="1" smtClean="0"/>
              <a:t>біздің бастамалар</a:t>
            </a:r>
            <a:r>
              <a:rPr lang="ru-RU" dirty="0" smtClean="0"/>
              <a:t> </a:t>
            </a:r>
            <a:r>
              <a:rPr lang="ru-RU" dirty="0" err="1" smtClean="0"/>
              <a:t>табыстылы-ғының кепіліне</a:t>
            </a:r>
            <a:r>
              <a:rPr lang="ru-RU" dirty="0" smtClean="0"/>
              <a:t> </a:t>
            </a:r>
            <a:r>
              <a:rPr lang="ru-RU" dirty="0" err="1" smtClean="0"/>
              <a:t>айналды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1222" y="2857496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70"/>
            <a:ext cx="4786346" cy="4857784"/>
          </a:xfrm>
          <a:prstGeom prst="rect">
            <a:avLst/>
          </a:prstGeom>
        </p:spPr>
      </p:pic>
    </p:spTree>
  </p:cSld>
  <p:clrMapOvr>
    <a:masterClrMapping/>
  </p:clrMapOvr>
  <p:transition spd="slow" advTm="11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563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                      Қазақстан жаһандану  дәуірінде.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Қазақстан жаһандану  дәуірінде. </dc:title>
  <cp:lastModifiedBy>Admin</cp:lastModifiedBy>
  <cp:revision>5</cp:revision>
  <dcterms:modified xsi:type="dcterms:W3CDTF">2013-01-13T13:06:38Z</dcterms:modified>
</cp:coreProperties>
</file>